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5.jpg" ContentType="image/gif"/>
  <Override PartName="/ppt/media/image16.jpg" ContentType="image/gif"/>
  <Override PartName="/ppt/media/image25.jpg" ContentType="image/gif"/>
  <Override PartName="/ppt/media/image4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2" r:id="rId4"/>
    <p:sldId id="264" r:id="rId5"/>
    <p:sldId id="307" r:id="rId6"/>
    <p:sldId id="257" r:id="rId7"/>
    <p:sldId id="258" r:id="rId8"/>
    <p:sldId id="259" r:id="rId9"/>
    <p:sldId id="308" r:id="rId10"/>
    <p:sldId id="260" r:id="rId11"/>
    <p:sldId id="270" r:id="rId12"/>
    <p:sldId id="271" r:id="rId13"/>
    <p:sldId id="310" r:id="rId14"/>
    <p:sldId id="261" r:id="rId15"/>
    <p:sldId id="309" r:id="rId16"/>
    <p:sldId id="304" r:id="rId17"/>
    <p:sldId id="306" r:id="rId18"/>
    <p:sldId id="303" r:id="rId19"/>
    <p:sldId id="311" r:id="rId20"/>
    <p:sldId id="312" r:id="rId21"/>
    <p:sldId id="263" r:id="rId22"/>
    <p:sldId id="273" r:id="rId23"/>
    <p:sldId id="274" r:id="rId24"/>
    <p:sldId id="275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23" autoAdjust="0"/>
  </p:normalViewPr>
  <p:slideViewPr>
    <p:cSldViewPr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443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1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62B48F5-BACC-47D6-A0F7-82FBF9C6BC85}" type="datetimeFigureOut">
              <a:rPr lang="en-US" altLang="zh-TW"/>
              <a:t>7/12/2015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ACAF8E-318A-4EFE-8633-D9E72ABCE0ED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CB1CD00-5424-4675-AB18-2C419B060449}" type="datetimeFigureOut">
              <a:t>2015/7/12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EE2CF44-2B13-41B4-A334-1CDF534EEBB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7" name="矩形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 latinLnBrk="0"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2015/7/12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7CC0096-1860-4642-9CD2-0079EA5E7CD1}" type="datetimeFigureOut">
              <a:rPr lang="en-US" altLang="zh-TW" smtClean="0"/>
              <a:pPr/>
              <a:t>7/12/2015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400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xtreme.outervision.com/psucalculatorlite.jsp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夢想的起點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零組件介紹 </a:t>
            </a:r>
            <a:r>
              <a:rPr lang="en-US" altLang="zh-TW" sz="2400" dirty="0" smtClean="0"/>
              <a:t>&amp; </a:t>
            </a:r>
            <a:r>
              <a:rPr lang="zh-TW" altLang="en-US" sz="2400" dirty="0" smtClean="0"/>
              <a:t>電腦組裝</a:t>
            </a:r>
            <a:r>
              <a:rPr lang="en-US" altLang="zh-TW" sz="2400" dirty="0" smtClean="0"/>
              <a:t>~~</a:t>
            </a:r>
            <a:endParaRPr lang="zh-TW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192344" y="495300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小</a:t>
            </a:r>
            <a:r>
              <a:rPr lang="en-US" altLang="zh-TW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</a:t>
            </a:r>
            <a:endParaRPr lang="zh-TW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520">
            <a:off x="7969676" y="4123682"/>
            <a:ext cx="4053466" cy="2280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3037" y="332656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主記憶體 </a:t>
            </a:r>
            <a:r>
              <a:rPr lang="en-US" altLang="zh-TW" sz="4000" dirty="0"/>
              <a:t>(Main</a:t>
            </a:r>
            <a:r>
              <a:rPr lang="zh-TW" altLang="en-US" sz="4000" dirty="0"/>
              <a:t> </a:t>
            </a:r>
            <a:r>
              <a:rPr lang="en-US" altLang="zh-TW" sz="4000" dirty="0"/>
              <a:t>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RAM</a:t>
            </a:r>
            <a:r>
              <a:rPr lang="zh-TW" altLang="en-US" sz="2800" dirty="0" smtClean="0">
                <a:solidFill>
                  <a:schemeClr val="tx1"/>
                </a:solidFill>
              </a:rPr>
              <a:t>：</a:t>
            </a: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容量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速度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揮發性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流程圖: 循序存取儲存裝置 4"/>
          <p:cNvSpPr/>
          <p:nvPr/>
        </p:nvSpPr>
        <p:spPr>
          <a:xfrm rot="9585664">
            <a:off x="4356361" y="1662638"/>
            <a:ext cx="3479279" cy="3042074"/>
          </a:xfrm>
          <a:prstGeom prst="flowChartMagneticTap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0576" y="2636912"/>
            <a:ext cx="2630848" cy="1010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32</a:t>
            </a:r>
            <a:r>
              <a:rPr lang="zh-TW" alt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位元的作業系統</a:t>
            </a:r>
            <a:endParaRPr lang="en-US" altLang="zh-TW" sz="2400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1400"/>
              </a:lnSpc>
            </a:pPr>
            <a:endParaRPr lang="en-US" altLang="zh-TW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最多只支援到</a:t>
            </a:r>
            <a:r>
              <a:rPr lang="en-US" altLang="zh-TW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4GB</a:t>
            </a:r>
            <a:endParaRPr lang="zh-TW" alt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791744" y="2924943"/>
            <a:ext cx="3619680" cy="18722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2">
                    <a:lumMod val="25000"/>
                  </a:schemeClr>
                </a:solidFill>
              </a:rPr>
              <a:t>CPU &gt; RAM &gt; </a:t>
            </a:r>
            <a:r>
              <a:rPr lang="zh-TW" altLang="en-US" sz="2400" dirty="0" smtClean="0">
                <a:solidFill>
                  <a:schemeClr val="tx2">
                    <a:lumMod val="25000"/>
                  </a:schemeClr>
                </a:solidFill>
              </a:rPr>
              <a:t>硬碟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主</a:t>
            </a:r>
            <a:r>
              <a:rPr lang="zh-TW" altLang="en-US" sz="4000" dirty="0" smtClean="0"/>
              <a:t>記憶體 </a:t>
            </a:r>
            <a:r>
              <a:rPr lang="en-US" altLang="zh-TW" sz="4000" dirty="0" smtClean="0"/>
              <a:t>(Main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Memory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171872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記憶體</a:t>
            </a:r>
            <a:r>
              <a:rPr lang="zh-TW" altLang="en-US" sz="2800" dirty="0">
                <a:solidFill>
                  <a:schemeClr val="tx1"/>
                </a:solidFill>
              </a:rPr>
              <a:t>頻寬 </a:t>
            </a:r>
            <a:r>
              <a:rPr lang="en-US" altLang="zh-TW" sz="2800" dirty="0">
                <a:solidFill>
                  <a:schemeClr val="tx1"/>
                </a:solidFill>
              </a:rPr>
              <a:t>=</a:t>
            </a:r>
            <a:r>
              <a:rPr lang="zh-TW" altLang="en-US" sz="2800" dirty="0">
                <a:solidFill>
                  <a:schemeClr val="tx1"/>
                </a:solidFill>
              </a:rPr>
              <a:t> 時脈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x</a:t>
            </a:r>
            <a:r>
              <a:rPr lang="zh-TW" altLang="en-US" sz="2800" dirty="0">
                <a:solidFill>
                  <a:schemeClr val="tx1"/>
                </a:solidFill>
              </a:rPr>
              <a:t> 傳輸</a:t>
            </a:r>
            <a:r>
              <a:rPr lang="zh-TW" altLang="en-US" sz="2800" dirty="0" smtClean="0">
                <a:solidFill>
                  <a:schemeClr val="tx1"/>
                </a:solidFill>
              </a:rPr>
              <a:t>寬度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tx1"/>
                </a:solidFill>
              </a:rPr>
              <a:t>   6400MBytes/sec </a:t>
            </a:r>
            <a:r>
              <a:rPr lang="en-US" altLang="zh-TW" sz="2800" dirty="0">
                <a:solidFill>
                  <a:schemeClr val="tx1"/>
                </a:solidFill>
              </a:rPr>
              <a:t>= 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tx1"/>
                </a:solidFill>
              </a:rPr>
              <a:t>   800MHz </a:t>
            </a:r>
            <a:r>
              <a:rPr lang="en-US" altLang="zh-TW" sz="2800" dirty="0">
                <a:solidFill>
                  <a:schemeClr val="tx1"/>
                </a:solidFill>
              </a:rPr>
              <a:t>/ 8</a:t>
            </a:r>
            <a:r>
              <a:rPr lang="zh-TW" altLang="en-US" sz="2800" dirty="0">
                <a:solidFill>
                  <a:schemeClr val="tx1"/>
                </a:solidFill>
              </a:rPr>
              <a:t>  </a:t>
            </a:r>
            <a:r>
              <a:rPr lang="en-US" altLang="zh-TW" sz="2800" dirty="0">
                <a:solidFill>
                  <a:schemeClr val="tx1"/>
                </a:solidFill>
              </a:rPr>
              <a:t>x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64bits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tx1"/>
                </a:solidFill>
              </a:rPr>
              <a:t>   (</a:t>
            </a:r>
            <a:r>
              <a:rPr lang="en-US" altLang="zh-TW" sz="2800" dirty="0">
                <a:solidFill>
                  <a:schemeClr val="tx1"/>
                </a:solidFill>
              </a:rPr>
              <a:t>1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byte = 8 bits)</a:t>
            </a:r>
            <a:endParaRPr lang="zh-TW" alt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916832"/>
            <a:ext cx="487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主記憶體 </a:t>
            </a:r>
            <a:r>
              <a:rPr lang="en-US" altLang="zh-TW" sz="4000" dirty="0"/>
              <a:t>(Main</a:t>
            </a:r>
            <a:r>
              <a:rPr lang="zh-TW" altLang="en-US" sz="4000" dirty="0"/>
              <a:t> </a:t>
            </a:r>
            <a:r>
              <a:rPr lang="en-US" altLang="zh-TW" sz="4000" dirty="0"/>
              <a:t>Memory)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23150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提升時</a:t>
            </a:r>
            <a:r>
              <a:rPr lang="zh-TW" altLang="en-US" sz="2800" dirty="0">
                <a:solidFill>
                  <a:schemeClr val="tx1"/>
                </a:solidFill>
              </a:rPr>
              <a:t>脈</a:t>
            </a:r>
            <a:endParaRPr lang="en-US" altLang="zh-TW" sz="2800" dirty="0"/>
          </a:p>
          <a:p>
            <a:pPr marL="0" indent="0">
              <a:lnSpc>
                <a:spcPts val="700"/>
              </a:lnSpc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en-US" altLang="zh-TW" sz="2600" dirty="0" smtClean="0">
                <a:solidFill>
                  <a:schemeClr val="tx1"/>
                </a:solidFill>
              </a:rPr>
              <a:t> </a:t>
            </a:r>
            <a:r>
              <a:rPr lang="zh-TW" altLang="en-US" sz="2600" dirty="0" smtClean="0">
                <a:solidFill>
                  <a:schemeClr val="tx1"/>
                </a:solidFill>
              </a:rPr>
              <a:t>提升寬度</a:t>
            </a:r>
            <a:r>
              <a:rPr lang="en-US" altLang="zh-TW" sz="2600" dirty="0" smtClean="0">
                <a:solidFill>
                  <a:schemeClr val="tx1"/>
                </a:solidFill>
              </a:rPr>
              <a:t> </a:t>
            </a:r>
            <a:r>
              <a:rPr lang="zh-TW" altLang="en-US" sz="2600" dirty="0" smtClean="0">
                <a:solidFill>
                  <a:schemeClr val="tx1"/>
                </a:solidFill>
              </a:rPr>
              <a:t> </a:t>
            </a:r>
            <a:endParaRPr lang="en-US" altLang="zh-TW" sz="2600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700"/>
              </a:lnSpc>
              <a:buNone/>
            </a:pPr>
            <a:endParaRPr lang="en-US" altLang="zh-TW" sz="2600" dirty="0" smtClean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75920" y="2605807"/>
            <a:ext cx="40959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DDR </a:t>
            </a:r>
            <a:r>
              <a:rPr lang="en-US" altLang="zh-TW" sz="2800" dirty="0"/>
              <a:t>(Double</a:t>
            </a:r>
            <a:r>
              <a:rPr lang="zh-TW" altLang="en-US" sz="2800" dirty="0"/>
              <a:t> </a:t>
            </a:r>
            <a:r>
              <a:rPr lang="en-US" altLang="zh-TW" sz="2800" dirty="0"/>
              <a:t>Data Rate)</a:t>
            </a:r>
          </a:p>
          <a:p>
            <a:r>
              <a:rPr lang="zh-TW" altLang="en-US" sz="2800" dirty="0"/>
              <a:t>   </a:t>
            </a:r>
            <a:r>
              <a:rPr lang="en-US" altLang="zh-TW" sz="2800" dirty="0"/>
              <a:t>DDR2</a:t>
            </a:r>
          </a:p>
          <a:p>
            <a:r>
              <a:rPr lang="zh-TW" altLang="en-US" sz="2800" dirty="0"/>
              <a:t>   </a:t>
            </a:r>
            <a:r>
              <a:rPr lang="en-US" altLang="zh-TW" sz="2800" dirty="0"/>
              <a:t>DDR3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07968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雙通道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135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4581128"/>
            <a:ext cx="3429000" cy="2009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3235">
            <a:off x="6783109" y="1638618"/>
            <a:ext cx="5244075" cy="393305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傳統硬碟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sz="4000" dirty="0" smtClean="0"/>
              <a:t>ard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isk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rive)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資料</a:t>
            </a:r>
            <a:r>
              <a:rPr lang="zh-TW" altLang="en-US" sz="2800" dirty="0">
                <a:solidFill>
                  <a:schemeClr val="tx1"/>
                </a:solidFill>
              </a:rPr>
              <a:t>倉儲中心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馬達</a:t>
            </a:r>
            <a:r>
              <a:rPr lang="zh-TW" altLang="en-US" sz="2800" dirty="0">
                <a:solidFill>
                  <a:schemeClr val="tx1"/>
                </a:solidFill>
              </a:rPr>
              <a:t>轉速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儲存</a:t>
            </a:r>
            <a:r>
              <a:rPr lang="zh-TW" altLang="en-US" sz="2800" dirty="0">
                <a:solidFill>
                  <a:schemeClr val="tx1"/>
                </a:solidFill>
              </a:rPr>
              <a:t>容量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695">
            <a:off x="8760885" y="4765563"/>
            <a:ext cx="3571837" cy="2675430"/>
          </a:xfrm>
          <a:prstGeom prst="rect">
            <a:avLst/>
          </a:prstGeom>
        </p:spPr>
      </p:pic>
      <p:sp>
        <p:nvSpPr>
          <p:cNvPr id="8" name="雲朵形 7"/>
          <p:cNvSpPr/>
          <p:nvPr/>
        </p:nvSpPr>
        <p:spPr>
          <a:xfrm>
            <a:off x="4007768" y="2060848"/>
            <a:ext cx="3960440" cy="2241376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5400 rpm(</a:t>
            </a:r>
            <a:r>
              <a:rPr lang="zh-TW" altLang="en-US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轉</a:t>
            </a:r>
            <a:r>
              <a:rPr lang="en-US" altLang="zh-TW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分鐘</a:t>
            </a:r>
            <a:r>
              <a:rPr lang="en-US" altLang="zh-TW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>
              <a:lnSpc>
                <a:spcPts val="800"/>
              </a:lnSpc>
            </a:pPr>
            <a:endParaRPr lang="en-US" altLang="zh-TW" sz="24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TW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7200 rpm</a:t>
            </a:r>
          </a:p>
          <a:p>
            <a:pPr algn="ctr">
              <a:lnSpc>
                <a:spcPts val="800"/>
              </a:lnSpc>
            </a:pPr>
            <a:endParaRPr lang="en-US" altLang="zh-TW" sz="24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TW" sz="2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10000 rpm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流程圖: 結束點 11"/>
          <p:cNvSpPr/>
          <p:nvPr/>
        </p:nvSpPr>
        <p:spPr>
          <a:xfrm rot="352621">
            <a:off x="3587031" y="4495482"/>
            <a:ext cx="3397269" cy="1567300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endParaRPr lang="en-US" altLang="zh-TW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ts val="1000"/>
              </a:lnSpc>
            </a:pPr>
            <a:endParaRPr lang="en-US" altLang="zh-TW" sz="2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ts val="1000"/>
              </a:lnSpc>
            </a:pP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廠商：十進位</a:t>
            </a:r>
            <a:endParaRPr lang="en-US" altLang="zh-TW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ts val="1800"/>
              </a:lnSpc>
            </a:pPr>
            <a:endParaRPr lang="en-US" altLang="zh-TW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電腦：二進位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剪去同側角落矩形 12"/>
          <p:cNvSpPr/>
          <p:nvPr/>
        </p:nvSpPr>
        <p:spPr>
          <a:xfrm rot="21359771">
            <a:off x="6448629" y="3736735"/>
            <a:ext cx="3240360" cy="1843811"/>
          </a:xfrm>
          <a:prstGeom prst="snip2Same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10TB = 175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萬首音樂</a:t>
            </a: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endParaRPr lang="en-US" altLang="zh-TW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ts val="110"/>
              </a:lnSpc>
            </a:pP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endParaRPr lang="en-US" altLang="zh-TW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        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4000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</a:rPr>
              <a:t>部影片</a:t>
            </a:r>
            <a:endParaRPr lang="zh-TW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固態</a:t>
            </a:r>
            <a:r>
              <a:rPr lang="zh-TW" altLang="en-US" sz="4000" dirty="0" smtClean="0"/>
              <a:t>硬碟 </a:t>
            </a:r>
            <a:r>
              <a:rPr lang="en-US" altLang="zh-TW" sz="4000" dirty="0" smtClean="0"/>
              <a:t>(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zh-TW" sz="4000" dirty="0"/>
              <a:t>olid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zh-TW" sz="4000" dirty="0"/>
              <a:t>tate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rive)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zh-TW" altLang="en-US" sz="28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>
                <a:solidFill>
                  <a:schemeClr val="tx1"/>
                </a:solidFill>
              </a:rPr>
              <a:t>類似記憶卡、隨身碟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zh-TW" altLang="en-US" sz="28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>
                <a:solidFill>
                  <a:schemeClr val="tx1"/>
                </a:solidFill>
              </a:rPr>
              <a:t>無</a:t>
            </a:r>
            <a:r>
              <a:rPr lang="zh-TW" altLang="en-US" sz="2800" dirty="0">
                <a:solidFill>
                  <a:schemeClr val="tx1"/>
                </a:solidFill>
              </a:rPr>
              <a:t>旋轉</a:t>
            </a:r>
            <a:r>
              <a:rPr lang="zh-TW" altLang="en-US" sz="2800" dirty="0" smtClean="0">
                <a:solidFill>
                  <a:schemeClr val="tx1"/>
                </a:solidFill>
              </a:rPr>
              <a:t>碟片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zh-TW" altLang="en-US" sz="28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>
                <a:solidFill>
                  <a:schemeClr val="tx1"/>
                </a:solidFill>
              </a:rPr>
              <a:t>筆電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82" y="3586794"/>
            <a:ext cx="4626864" cy="30845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67" y="1772816"/>
            <a:ext cx="3745012" cy="26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38" y="2960613"/>
            <a:ext cx="7241609" cy="32477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HDD  vs  SSD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828800"/>
            <a:ext cx="9468544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固態硬碟</a:t>
            </a:r>
            <a:r>
              <a:rPr lang="en-US" altLang="zh-TW" sz="2800" dirty="0">
                <a:solidFill>
                  <a:schemeClr val="tx1"/>
                </a:solidFill>
              </a:rPr>
              <a:t>(SSD)</a:t>
            </a:r>
            <a:r>
              <a:rPr lang="zh-TW" altLang="en-US" sz="2800" dirty="0">
                <a:solidFill>
                  <a:schemeClr val="tx1"/>
                </a:solidFill>
              </a:rPr>
              <a:t>和傳統硬碟</a:t>
            </a:r>
            <a:r>
              <a:rPr lang="en-US" altLang="zh-TW" sz="2800" dirty="0">
                <a:solidFill>
                  <a:schemeClr val="tx1"/>
                </a:solidFill>
              </a:rPr>
              <a:t>(HDD)</a:t>
            </a:r>
            <a:r>
              <a:rPr lang="zh-TW" altLang="en-US" sz="2800" dirty="0">
                <a:solidFill>
                  <a:schemeClr val="tx1"/>
                </a:solidFill>
              </a:rPr>
              <a:t>之比較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36912"/>
            <a:ext cx="5634683" cy="33150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492896"/>
            <a:ext cx="6134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/>
              <a:t>HDD  vs  SSD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價格比較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" y="2564904"/>
            <a:ext cx="7961122" cy="20457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3838"/>
            <a:ext cx="7868285" cy="19867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07568" y="3934070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1.35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元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17261" y="5399638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11.66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元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GB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RAM</a:t>
            </a:r>
            <a:r>
              <a:rPr lang="zh-TW" altLang="en-US" sz="4000" dirty="0" smtClean="0"/>
              <a:t>  </a:t>
            </a:r>
            <a:r>
              <a:rPr lang="en-US" altLang="zh-TW" sz="4000" dirty="0" smtClean="0"/>
              <a:t>vs </a:t>
            </a:r>
            <a:r>
              <a:rPr lang="zh-TW" altLang="en-US" sz="4000" dirty="0" smtClean="0"/>
              <a:t> 硬碟</a:t>
            </a:r>
            <a:endParaRPr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507662"/>
              </p:ext>
            </p:extLst>
          </p:nvPr>
        </p:nvGraphicFramePr>
        <p:xfrm>
          <a:off x="2855640" y="2060848"/>
          <a:ext cx="6480720" cy="338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160240"/>
                <a:gridCol w="2160240"/>
              </a:tblGrid>
              <a:tr h="6768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RAM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硬碟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速度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慢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儲存空間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揮發性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揮發性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非揮發性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價格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低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52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硬碟</a:t>
            </a:r>
            <a:r>
              <a:rPr lang="en-US" altLang="zh-TW" sz="4000" dirty="0" smtClean="0"/>
              <a:t>-RAM-CPU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64718" y="3068960"/>
            <a:ext cx="3240360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硬碟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379436" y="3537012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南橋晶片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7109243" y="3356992"/>
            <a:ext cx="1656184" cy="15121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北橋晶片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7055491" y="1916832"/>
            <a:ext cx="1763688" cy="115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CPU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9379649" y="2312876"/>
            <a:ext cx="9361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sz="2800" dirty="0" smtClean="0"/>
              <a:t>R</a:t>
            </a:r>
          </a:p>
          <a:p>
            <a:pPr algn="ctr"/>
            <a:r>
              <a:rPr lang="en-US" altLang="zh-TW" sz="2800" dirty="0" smtClean="0"/>
              <a:t>A</a:t>
            </a:r>
          </a:p>
          <a:p>
            <a:pPr algn="ctr"/>
            <a:r>
              <a:rPr lang="en-US" altLang="zh-TW" sz="2800" dirty="0"/>
              <a:t>M</a:t>
            </a:r>
            <a:endParaRPr lang="zh-TW" altLang="en-US" sz="2800" dirty="0"/>
          </a:p>
        </p:txBody>
      </p:sp>
      <p:sp>
        <p:nvSpPr>
          <p:cNvPr id="9" name="向右箭號 8"/>
          <p:cNvSpPr/>
          <p:nvPr/>
        </p:nvSpPr>
        <p:spPr>
          <a:xfrm>
            <a:off x="4694739" y="4005064"/>
            <a:ext cx="792088" cy="216024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6362841" y="4005064"/>
            <a:ext cx="864096" cy="216024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8018003" y="2936658"/>
            <a:ext cx="232616" cy="612068"/>
          </a:xfrm>
          <a:prstGeom prst="down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7472989" y="3077797"/>
            <a:ext cx="576064" cy="270358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8568632" y="3757600"/>
            <a:ext cx="1008112" cy="288032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10800000">
            <a:off x="8533070" y="4221088"/>
            <a:ext cx="988663" cy="324036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8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404664"/>
            <a:ext cx="5238750" cy="35147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硬碟</a:t>
            </a:r>
            <a:r>
              <a:rPr lang="en-US" altLang="zh-TW" sz="4000" dirty="0"/>
              <a:t>-RAM-CPU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zh-TW" altLang="en-US" sz="28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/>
              <a:t>主機</a:t>
            </a:r>
            <a:endParaRPr lang="en-US" altLang="zh-TW" sz="2800" dirty="0" smtClean="0"/>
          </a:p>
          <a:p>
            <a:pPr marL="0" indent="0">
              <a:lnSpc>
                <a:spcPts val="1600"/>
              </a:lnSpc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zh-TW" altLang="en-US" sz="28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/>
              <a:t>硬碟</a:t>
            </a:r>
            <a:endParaRPr lang="en-US" altLang="zh-TW" sz="2800" dirty="0" smtClean="0"/>
          </a:p>
          <a:p>
            <a:pPr marL="0" indent="0">
              <a:lnSpc>
                <a:spcPts val="1600"/>
              </a:lnSpc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</a:t>
            </a:r>
            <a:r>
              <a:rPr lang="zh-TW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TW" sz="2800" dirty="0" smtClean="0"/>
              <a:t>RAM</a:t>
            </a:r>
          </a:p>
          <a:p>
            <a:pPr marL="0" indent="0">
              <a:lnSpc>
                <a:spcPts val="1600"/>
              </a:lnSpc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</a:t>
            </a:r>
            <a:r>
              <a:rPr lang="zh-TW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TW" sz="2800" dirty="0" smtClean="0"/>
              <a:t>CPU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591943"/>
            <a:ext cx="4256739" cy="30095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120006"/>
            <a:ext cx="4059535" cy="28700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921826"/>
            <a:ext cx="5400600" cy="38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周邊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zh-TW" altLang="en-US" sz="2800" dirty="0">
                <a:solidFill>
                  <a:schemeClr val="tx1"/>
                </a:solidFill>
              </a:rPr>
              <a:t>機殼外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  <a:r>
              <a:rPr lang="zh-TW" altLang="en-US" sz="2800" dirty="0">
                <a:solidFill>
                  <a:schemeClr val="tx1"/>
                </a:solidFill>
              </a:rPr>
              <a:t>：顯示器、滑鼠、鍵盤、喇叭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7677">
            <a:off x="8826404" y="831451"/>
            <a:ext cx="2819400" cy="16192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0" y="2564904"/>
            <a:ext cx="2776630" cy="32747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3977717"/>
            <a:ext cx="4255424" cy="26383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54">
            <a:off x="3544622" y="3207479"/>
            <a:ext cx="4472533" cy="15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375">
            <a:off x="8136648" y="4116650"/>
            <a:ext cx="4089977" cy="27216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電源供應器 </a:t>
            </a:r>
            <a:r>
              <a:rPr lang="en-US" altLang="zh-TW" sz="4000" dirty="0" smtClean="0"/>
              <a:t>(Power Supply)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1857" y="2013742"/>
            <a:ext cx="9463884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提供</a:t>
            </a:r>
            <a:r>
              <a:rPr lang="zh-TW" altLang="en-US" sz="2800" dirty="0">
                <a:solidFill>
                  <a:schemeClr val="tx1"/>
                </a:solidFill>
              </a:rPr>
              <a:t>電腦電力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如何計算瓦特？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://extreme.outervision.com/psucalculatorlite.jsp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18" y="188640"/>
            <a:ext cx="6242561" cy="65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9536" y="2420888"/>
            <a:ext cx="9144000" cy="4267200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熱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zh-TW" altLang="en-US" sz="2800" dirty="0">
                <a:solidFill>
                  <a:schemeClr val="tx1"/>
                </a:solidFill>
              </a:rPr>
              <a:t>灰塵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zh-TW" altLang="en-US" sz="2800" dirty="0">
                <a:solidFill>
                  <a:schemeClr val="tx1"/>
                </a:solidFill>
              </a:rPr>
              <a:t>潮濕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zh-TW" altLang="en-US" sz="2800" dirty="0">
                <a:solidFill>
                  <a:schemeClr val="tx1"/>
                </a:solidFill>
              </a:rPr>
              <a:t>震動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88" y="1138436"/>
            <a:ext cx="3847356" cy="25649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76" y="4370839"/>
            <a:ext cx="3512976" cy="23419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" y="4651476"/>
            <a:ext cx="4325548" cy="20366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98925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842962"/>
            <a:ext cx="5184576" cy="29163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630" y="220486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熱：和它一起吹</a:t>
            </a:r>
            <a:r>
              <a:rPr lang="zh-TW" altLang="en-US" sz="2800" dirty="0" smtClean="0">
                <a:solidFill>
                  <a:schemeClr val="tx1"/>
                </a:solidFill>
              </a:rPr>
              <a:t>電扇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灰塵：</a:t>
            </a:r>
            <a:r>
              <a:rPr lang="zh-TW" altLang="en-US" sz="2800" dirty="0" smtClean="0">
                <a:solidFill>
                  <a:srgbClr val="FF0000"/>
                </a:solidFill>
              </a:rPr>
              <a:t>不要拿濕抹布擦它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793">
            <a:off x="7536160" y="332656"/>
            <a:ext cx="4323874" cy="29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51584" cy="23515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330421"/>
            <a:ext cx="4536504" cy="24950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1504" y="2558298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潮濕：用熱去對付它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震動：千萬不要搬動</a:t>
            </a:r>
            <a:r>
              <a:rPr lang="zh-TW" altLang="en-US" sz="2800" dirty="0" smtClean="0">
                <a:solidFill>
                  <a:schemeClr val="tx1"/>
                </a:solidFill>
              </a:rPr>
              <a:t>電腦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0632" y="620688"/>
            <a:ext cx="9144000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5400" dirty="0" smtClean="0"/>
          </a:p>
          <a:p>
            <a:pPr marL="0" indent="0" algn="ctr">
              <a:buNone/>
            </a:pP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/>
              <a:t>認識完了，開始組裝它們吧！</a:t>
            </a: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</a:t>
            </a:r>
            <a:endParaRPr lang="zh-TW" altLang="en-US" sz="5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7968">
            <a:off x="983433" y="4170941"/>
            <a:ext cx="10058400" cy="1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969">
            <a:off x="332660" y="2679982"/>
            <a:ext cx="3510744" cy="234049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8189">
            <a:off x="9143051" y="4903620"/>
            <a:ext cx="2784633" cy="20884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0" y="4890686"/>
            <a:ext cx="2619375" cy="1743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7264" y="1891313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零組件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zh-TW" altLang="en-US" sz="2800" dirty="0">
                <a:solidFill>
                  <a:schemeClr val="tx1"/>
                </a:solidFill>
              </a:rPr>
              <a:t>機殼內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  <a:r>
              <a:rPr lang="zh-TW" altLang="en-US" sz="2800" dirty="0">
                <a:solidFill>
                  <a:schemeClr val="tx1"/>
                </a:solidFill>
              </a:rPr>
              <a:t>：</a:t>
            </a:r>
            <a:r>
              <a:rPr lang="en-US" altLang="zh-TW" sz="2800" dirty="0">
                <a:solidFill>
                  <a:schemeClr val="tx1"/>
                </a:solidFill>
              </a:rPr>
              <a:t>CPU</a:t>
            </a:r>
            <a:r>
              <a:rPr lang="zh-TW" altLang="en-US" sz="2800" dirty="0">
                <a:solidFill>
                  <a:schemeClr val="tx1"/>
                </a:solidFill>
              </a:rPr>
              <a:t>、主機板、顯示卡、記憶體、硬碟機、音效卡、電源供應器、光碟機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873">
            <a:off x="8912893" y="2486135"/>
            <a:ext cx="3244949" cy="24651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80">
            <a:off x="111749" y="-76446"/>
            <a:ext cx="2466975" cy="18478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406">
            <a:off x="3960638" y="2846491"/>
            <a:ext cx="2466975" cy="18478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814">
            <a:off x="6228650" y="4434260"/>
            <a:ext cx="2466975" cy="18478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46" y="8572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容量單位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7536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 </a:t>
            </a:r>
            <a:r>
              <a:rPr lang="en-US" altLang="zh-TW" sz="2800" dirty="0" smtClean="0">
                <a:solidFill>
                  <a:schemeClr val="tx1"/>
                </a:solidFill>
              </a:rPr>
              <a:t>Bits(</a:t>
            </a:r>
            <a:r>
              <a:rPr lang="zh-TW" altLang="en-US" sz="2800" dirty="0" smtClean="0">
                <a:solidFill>
                  <a:schemeClr val="tx1"/>
                </a:solidFill>
              </a:rPr>
              <a:t>位元</a:t>
            </a:r>
            <a:r>
              <a:rPr lang="en-US" altLang="zh-TW" sz="2800" dirty="0" smtClean="0">
                <a:solidFill>
                  <a:schemeClr val="tx1"/>
                </a:solidFill>
              </a:rPr>
              <a:t>)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Bytes(</a:t>
            </a:r>
            <a:r>
              <a:rPr lang="zh-TW" altLang="en-US" sz="2800" dirty="0" smtClean="0">
                <a:solidFill>
                  <a:schemeClr val="tx1"/>
                </a:solidFill>
              </a:rPr>
              <a:t>位元組</a:t>
            </a:r>
            <a:r>
              <a:rPr lang="en-US" altLang="zh-TW" sz="2800" dirty="0" smtClean="0">
                <a:solidFill>
                  <a:schemeClr val="tx1"/>
                </a:solidFill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</a:rPr>
              <a:t>         </a:t>
            </a:r>
            <a:r>
              <a:rPr lang="en-US" altLang="zh-TW" sz="2800" dirty="0" smtClean="0">
                <a:solidFill>
                  <a:schemeClr val="tx1"/>
                </a:solidFill>
              </a:rPr>
              <a:t> 1 byte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=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8 </a:t>
            </a:r>
            <a:r>
              <a:rPr lang="en-US" altLang="zh-TW" sz="2800" dirty="0" smtClean="0">
                <a:solidFill>
                  <a:schemeClr val="tx1"/>
                </a:solidFill>
              </a:rPr>
              <a:t>bits</a:t>
            </a: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en-US" altLang="zh-TW" sz="2800" dirty="0">
                <a:solidFill>
                  <a:schemeClr val="tx1"/>
                </a:solidFill>
              </a:rPr>
              <a:t>KB		            </a:t>
            </a:r>
            <a:r>
              <a:rPr lang="zh-TW" altLang="en-US" sz="2800" dirty="0" smtClean="0">
                <a:solidFill>
                  <a:schemeClr val="tx1"/>
                </a:solidFill>
              </a:rPr>
              <a:t>   </a:t>
            </a:r>
            <a:r>
              <a:rPr lang="en-US" altLang="zh-TW" sz="2800" dirty="0" smtClean="0">
                <a:solidFill>
                  <a:schemeClr val="tx1"/>
                </a:solidFill>
              </a:rPr>
              <a:t>1 KB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=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2</a:t>
            </a:r>
            <a:r>
              <a:rPr lang="en-US" altLang="zh-TW" sz="2800" baseline="30000" dirty="0" smtClean="0">
                <a:solidFill>
                  <a:schemeClr val="tx1"/>
                </a:solidFill>
              </a:rPr>
              <a:t>10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bytes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 </a:t>
            </a:r>
            <a:r>
              <a:rPr lang="en-US" altLang="zh-TW" sz="2800" dirty="0" smtClean="0">
                <a:solidFill>
                  <a:schemeClr val="tx1"/>
                </a:solidFill>
              </a:rPr>
              <a:t>MB                          1 MB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=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2</a:t>
            </a:r>
            <a:r>
              <a:rPr lang="en-US" altLang="zh-TW" sz="2800" baseline="30000" dirty="0" smtClean="0">
                <a:solidFill>
                  <a:schemeClr val="tx1"/>
                </a:solidFill>
              </a:rPr>
              <a:t>20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bytes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 </a:t>
            </a:r>
            <a:r>
              <a:rPr lang="en-US" altLang="zh-TW" sz="2800" dirty="0" smtClean="0">
                <a:solidFill>
                  <a:schemeClr val="tx1"/>
                </a:solidFill>
              </a:rPr>
              <a:t>GB		             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 1 GB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=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2</a:t>
            </a:r>
            <a:r>
              <a:rPr lang="en-US" altLang="zh-TW" sz="2800" baseline="30000" dirty="0" smtClean="0">
                <a:solidFill>
                  <a:schemeClr val="tx1"/>
                </a:solidFill>
              </a:rPr>
              <a:t>30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bytes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1"/>
                </a:solidFill>
              </a:rPr>
              <a:t>• </a:t>
            </a:r>
            <a:r>
              <a:rPr lang="en-US" altLang="zh-TW" sz="2800" dirty="0" smtClean="0">
                <a:solidFill>
                  <a:schemeClr val="tx1"/>
                </a:solidFill>
              </a:rPr>
              <a:t>TB		               1 TB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=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2</a:t>
            </a:r>
            <a:r>
              <a:rPr lang="en-US" altLang="zh-TW" sz="2800" baseline="30000" dirty="0" smtClean="0">
                <a:solidFill>
                  <a:schemeClr val="tx1"/>
                </a:solidFill>
              </a:rPr>
              <a:t>40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bytes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855">
            <a:off x="7229485" y="3701098"/>
            <a:ext cx="4871328" cy="30360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中央處理器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 smtClean="0"/>
              <a:t>entral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 smtClean="0"/>
              <a:t>rocessing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 smtClean="0"/>
              <a:t>nit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017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大腦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en-US" altLang="zh-TW" sz="2400" dirty="0" smtClean="0">
                <a:solidFill>
                  <a:schemeClr val="tx1"/>
                </a:solidFill>
              </a:rPr>
              <a:t>Intel &amp; AMD</a:t>
            </a: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400" dirty="0" smtClean="0">
                <a:solidFill>
                  <a:schemeClr val="tx1"/>
                </a:solidFill>
              </a:rPr>
              <a:t>多核心</a:t>
            </a:r>
            <a:endParaRPr lang="en-US" altLang="zh-TW" sz="2400" dirty="0" smtClean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61368"/>
            <a:ext cx="2397977" cy="9629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10" y="2924944"/>
            <a:ext cx="2480800" cy="10980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7547"/>
            <a:ext cx="7887786" cy="42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428">
            <a:off x="353243" y="4340742"/>
            <a:ext cx="2034615" cy="21011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084">
            <a:off x="8230703" y="4321841"/>
            <a:ext cx="3038825" cy="20349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主機板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altLang="zh-TW" sz="4000" dirty="0" smtClean="0"/>
              <a:t>other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zh-TW" sz="4000" dirty="0" smtClean="0"/>
              <a:t>oard)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381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五臟六腑、骨幹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與</a:t>
            </a:r>
            <a:r>
              <a:rPr lang="en-US" altLang="zh-TW" sz="2800" dirty="0" smtClean="0">
                <a:solidFill>
                  <a:schemeClr val="tx1"/>
                </a:solidFill>
              </a:rPr>
              <a:t>CPU</a:t>
            </a:r>
            <a:r>
              <a:rPr lang="zh-TW" altLang="en-US" sz="2800" dirty="0" smtClean="0">
                <a:solidFill>
                  <a:schemeClr val="tx1"/>
                </a:solidFill>
              </a:rPr>
              <a:t>的相容性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3884692"/>
            <a:ext cx="4150191" cy="29733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顯示卡 </a:t>
            </a:r>
            <a:r>
              <a:rPr lang="en-US" altLang="zh-TW" sz="4000" dirty="0" smtClean="0"/>
              <a:t>(Graphics Card)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2674" y="2132856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滿足</a:t>
            </a:r>
            <a:r>
              <a:rPr lang="zh-TW" altLang="en-US" sz="2800" dirty="0">
                <a:solidFill>
                  <a:schemeClr val="tx1"/>
                </a:solidFill>
              </a:rPr>
              <a:t>視覺</a:t>
            </a:r>
            <a:r>
              <a:rPr lang="zh-TW" altLang="en-US" sz="2800" dirty="0" smtClean="0">
                <a:solidFill>
                  <a:schemeClr val="tx1"/>
                </a:solidFill>
              </a:rPr>
              <a:t>需求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</a:t>
            </a:r>
            <a:r>
              <a:rPr lang="en-US" altLang="zh-TW" sz="2400" dirty="0" smtClean="0">
                <a:solidFill>
                  <a:schemeClr val="accent1"/>
                </a:solidFill>
              </a:rPr>
              <a:t> </a:t>
            </a:r>
            <a:r>
              <a:rPr lang="zh-TW" altLang="en-US" sz="2800" dirty="0" smtClean="0">
                <a:solidFill>
                  <a:schemeClr val="tx1"/>
                </a:solidFill>
              </a:rPr>
              <a:t>內顯 </a:t>
            </a:r>
            <a:r>
              <a:rPr lang="en-US" altLang="zh-TW" sz="2800" dirty="0" smtClean="0">
                <a:solidFill>
                  <a:schemeClr val="tx1"/>
                </a:solidFill>
              </a:rPr>
              <a:t>vs </a:t>
            </a:r>
            <a:r>
              <a:rPr lang="zh-TW" altLang="en-US" sz="2800" dirty="0" smtClean="0">
                <a:solidFill>
                  <a:schemeClr val="tx1"/>
                </a:solidFill>
              </a:rPr>
              <a:t>獨顯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en-US" altLang="zh-TW" sz="2800" dirty="0" smtClean="0">
                <a:solidFill>
                  <a:schemeClr val="tx1"/>
                </a:solidFill>
              </a:rPr>
              <a:t>NVIDIA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90" y="3259251"/>
            <a:ext cx="3140968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顯示卡 </a:t>
            </a:r>
            <a:r>
              <a:rPr lang="en-US" altLang="zh-TW" sz="4000" dirty="0"/>
              <a:t>(Graphics Card)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3600" dirty="0" smtClean="0"/>
          </a:p>
          <a:p>
            <a:pPr marL="0" indent="0" algn="ctr">
              <a:buNone/>
            </a:pPr>
            <a:endParaRPr lang="en-US" altLang="zh-TW" sz="3600" dirty="0"/>
          </a:p>
          <a:p>
            <a:pPr marL="0" indent="0" algn="ctr">
              <a:buNone/>
            </a:pPr>
            <a:r>
              <a:rPr lang="en-US" altLang="zh-TW" sz="3600" dirty="0" smtClean="0"/>
              <a:t>GTX 6 9 0</a:t>
            </a:r>
            <a:endParaRPr lang="zh-TW" altLang="en-US" sz="3600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5159896" y="3789040"/>
            <a:ext cx="79208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96000" y="3789040"/>
            <a:ext cx="216024" cy="0"/>
          </a:xfrm>
          <a:prstGeom prst="line">
            <a:avLst/>
          </a:prstGeom>
          <a:ln w="349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456040" y="3789040"/>
            <a:ext cx="216024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888088" y="3789040"/>
            <a:ext cx="216024" cy="0"/>
          </a:xfrm>
          <a:prstGeom prst="line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200640" y="4051304"/>
            <a:ext cx="553998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定  位</a:t>
            </a:r>
            <a:endParaRPr lang="zh-TW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927013" y="4051304"/>
            <a:ext cx="553998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世  代</a:t>
            </a:r>
            <a:endParaRPr lang="zh-TW" altLang="en-US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287053" y="4051304"/>
            <a:ext cx="553998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等  級</a:t>
            </a:r>
            <a:endParaRPr lang="zh-TW" alt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19101" y="4051304"/>
            <a:ext cx="553998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版  本</a:t>
            </a:r>
            <a:endParaRPr lang="zh-TW" alt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3392" y="2204864"/>
            <a:ext cx="3744416" cy="13681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</a:rPr>
              <a:t>GTX</a:t>
            </a:r>
            <a:r>
              <a:rPr lang="zh-TW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</a:rPr>
              <a:t>&gt;</a:t>
            </a:r>
            <a:r>
              <a:rPr lang="zh-TW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</a:rPr>
              <a:t>GTS</a:t>
            </a:r>
            <a:r>
              <a:rPr lang="zh-TW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</a:rPr>
              <a:t>&gt;</a:t>
            </a:r>
            <a:r>
              <a:rPr lang="zh-TW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</a:rPr>
              <a:t>GT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7489123" y="1963072"/>
            <a:ext cx="3816424" cy="208823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 smtClean="0">
                <a:solidFill>
                  <a:schemeClr val="accent4">
                    <a:lumMod val="50000"/>
                  </a:schemeClr>
                </a:solidFill>
              </a:rPr>
              <a:t>低階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：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1~3</a:t>
            </a:r>
          </a:p>
          <a:p>
            <a:pPr algn="ctr"/>
            <a:r>
              <a:rPr lang="zh-TW" altLang="zh-TW" sz="2400" dirty="0" smtClean="0">
                <a:solidFill>
                  <a:schemeClr val="accent4">
                    <a:lumMod val="50000"/>
                  </a:schemeClr>
                </a:solidFill>
              </a:rPr>
              <a:t>中階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：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4~6</a:t>
            </a:r>
          </a:p>
          <a:p>
            <a:pPr algn="ctr"/>
            <a:r>
              <a:rPr lang="zh-TW" altLang="zh-TW" sz="2400" dirty="0" smtClean="0">
                <a:solidFill>
                  <a:schemeClr val="accent4">
                    <a:lumMod val="50000"/>
                  </a:schemeClr>
                </a:solidFill>
              </a:rPr>
              <a:t>高階</a:t>
            </a:r>
            <a:r>
              <a:rPr lang="zh-TW" altLang="en-US" sz="2400" dirty="0" smtClean="0">
                <a:solidFill>
                  <a:schemeClr val="accent4">
                    <a:lumMod val="50000"/>
                  </a:schemeClr>
                </a:solidFill>
              </a:rPr>
              <a:t>：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</a:rPr>
              <a:t>7~9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6841051" y="4354613"/>
            <a:ext cx="3646929" cy="22806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rgbClr val="FF3300"/>
                </a:solidFill>
              </a:rPr>
              <a:t>精簡版：</a:t>
            </a:r>
            <a:r>
              <a:rPr lang="en-US" altLang="zh-TW" sz="2000" dirty="0" smtClean="0">
                <a:solidFill>
                  <a:srgbClr val="FF33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0</a:t>
            </a:r>
          </a:p>
          <a:p>
            <a:pPr algn="ctr">
              <a:lnSpc>
                <a:spcPts val="400"/>
              </a:lnSpc>
            </a:pPr>
            <a:endParaRPr lang="en-US" altLang="zh-TW" sz="2000" dirty="0" smtClean="0">
              <a:solidFill>
                <a:srgbClr val="FF3300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rgbClr val="FF3300"/>
                </a:solidFill>
              </a:rPr>
              <a:t>加強版：</a:t>
            </a:r>
            <a:r>
              <a:rPr lang="en-US" altLang="zh-TW" sz="2000" dirty="0" smtClean="0">
                <a:solidFill>
                  <a:srgbClr val="FF3300"/>
                </a:solidFill>
              </a:rPr>
              <a:t>5</a:t>
            </a:r>
          </a:p>
          <a:p>
            <a:pPr algn="ctr"/>
            <a:endParaRPr lang="en-US" altLang="zh-TW" sz="2000" dirty="0">
              <a:solidFill>
                <a:srgbClr val="FF3300"/>
              </a:solidFill>
            </a:endParaRPr>
          </a:p>
          <a:p>
            <a:pPr algn="ctr"/>
            <a:endParaRPr lang="en-US" altLang="zh-TW" sz="2000" dirty="0" smtClean="0">
              <a:solidFill>
                <a:srgbClr val="FF3300"/>
              </a:solidFill>
            </a:endParaRPr>
          </a:p>
          <a:p>
            <a:pPr algn="ctr"/>
            <a:endParaRPr lang="en-US" altLang="zh-TW" sz="2000" dirty="0">
              <a:solidFill>
                <a:srgbClr val="FF33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605178" y="6104929"/>
            <a:ext cx="1965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3300"/>
                </a:solidFill>
              </a:rPr>
              <a:t>加強版 </a:t>
            </a:r>
            <a:r>
              <a:rPr lang="en-US" altLang="zh-TW" sz="2000" dirty="0">
                <a:solidFill>
                  <a:srgbClr val="FF3300"/>
                </a:solidFill>
              </a:rPr>
              <a:t>&gt;</a:t>
            </a:r>
            <a:r>
              <a:rPr lang="zh-TW" altLang="en-US" sz="2000" dirty="0">
                <a:solidFill>
                  <a:srgbClr val="FF3300"/>
                </a:solidFill>
              </a:rPr>
              <a:t> 精簡版</a:t>
            </a:r>
            <a:endParaRPr lang="en-US" altLang="zh-TW" sz="2000" dirty="0">
              <a:solidFill>
                <a:srgbClr val="FF3300"/>
              </a:solidFill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78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主記憶體 </a:t>
            </a:r>
            <a:r>
              <a:rPr lang="en-US" altLang="zh-TW" sz="4000" dirty="0" smtClean="0"/>
              <a:t>(Main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6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唯讀記憶體 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en-US" altLang="zh-TW" sz="2800" dirty="0">
                <a:solidFill>
                  <a:schemeClr val="accent2"/>
                </a:solidFill>
              </a:rPr>
              <a:t>R</a:t>
            </a:r>
            <a:r>
              <a:rPr lang="en-US" altLang="zh-TW" sz="2800" dirty="0">
                <a:solidFill>
                  <a:schemeClr val="tx1"/>
                </a:solidFill>
              </a:rPr>
              <a:t>ead </a:t>
            </a:r>
            <a:r>
              <a:rPr lang="en-US" altLang="zh-TW" sz="2800" dirty="0">
                <a:solidFill>
                  <a:schemeClr val="accent2"/>
                </a:solidFill>
              </a:rPr>
              <a:t>O</a:t>
            </a:r>
            <a:r>
              <a:rPr lang="en-US" altLang="zh-TW" sz="2800" dirty="0">
                <a:solidFill>
                  <a:schemeClr val="tx1"/>
                </a:solidFill>
              </a:rPr>
              <a:t>nly </a:t>
            </a:r>
            <a:r>
              <a:rPr lang="en-US" altLang="zh-TW" sz="2800" dirty="0">
                <a:solidFill>
                  <a:schemeClr val="accent2"/>
                </a:solidFill>
              </a:rPr>
              <a:t>M</a:t>
            </a:r>
            <a:r>
              <a:rPr lang="en-US" altLang="zh-TW" sz="2800" dirty="0">
                <a:solidFill>
                  <a:schemeClr val="tx1"/>
                </a:solidFill>
              </a:rPr>
              <a:t>emory)</a:t>
            </a:r>
          </a:p>
          <a:p>
            <a:pPr marL="0" indent="0">
              <a:buNone/>
            </a:pPr>
            <a:endParaRPr lang="en-US" altLang="zh-TW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accent1"/>
                </a:solidFill>
              </a:rPr>
              <a:t>• </a:t>
            </a:r>
            <a:r>
              <a:rPr lang="zh-TW" altLang="en-US" sz="2800" dirty="0" smtClean="0">
                <a:solidFill>
                  <a:schemeClr val="tx1"/>
                </a:solidFill>
              </a:rPr>
              <a:t>隨機存取</a:t>
            </a:r>
            <a:r>
              <a:rPr lang="zh-TW" altLang="en-US" sz="2800" dirty="0">
                <a:solidFill>
                  <a:schemeClr val="tx1"/>
                </a:solidFill>
              </a:rPr>
              <a:t>記憶體 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en-US" altLang="zh-TW" sz="2800" dirty="0">
                <a:solidFill>
                  <a:schemeClr val="accent2"/>
                </a:solidFill>
              </a:rPr>
              <a:t>R</a:t>
            </a:r>
            <a:r>
              <a:rPr lang="en-US" altLang="zh-TW" sz="2800" dirty="0">
                <a:solidFill>
                  <a:schemeClr val="tx1"/>
                </a:solidFill>
              </a:rPr>
              <a:t>andom </a:t>
            </a:r>
            <a:r>
              <a:rPr lang="en-US" altLang="zh-TW" sz="2800" dirty="0">
                <a:solidFill>
                  <a:schemeClr val="accent2"/>
                </a:solidFill>
              </a:rPr>
              <a:t>A</a:t>
            </a:r>
            <a:r>
              <a:rPr lang="en-US" altLang="zh-TW" sz="2800" dirty="0">
                <a:solidFill>
                  <a:schemeClr val="tx1"/>
                </a:solidFill>
              </a:rPr>
              <a:t>ccess </a:t>
            </a:r>
            <a:r>
              <a:rPr lang="en-US" altLang="zh-TW" sz="2800" dirty="0">
                <a:solidFill>
                  <a:schemeClr val="accent2"/>
                </a:solidFill>
              </a:rPr>
              <a:t>M</a:t>
            </a:r>
            <a:r>
              <a:rPr lang="en-US" altLang="zh-TW" sz="2800" dirty="0">
                <a:solidFill>
                  <a:schemeClr val="tx1"/>
                </a:solidFill>
              </a:rPr>
              <a:t>emory)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68" y="3700806"/>
            <a:ext cx="3888432" cy="29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電路板設計簡報 (寬螢幕)</Template>
  <TotalTime>0</TotalTime>
  <Words>484</Words>
  <Application>Microsoft Office PowerPoint</Application>
  <PresentationFormat>寬螢幕</PresentationFormat>
  <Paragraphs>169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FangSong</vt:lpstr>
      <vt:lpstr>微軟正黑體</vt:lpstr>
      <vt:lpstr>Arial</vt:lpstr>
      <vt:lpstr>Candara</vt:lpstr>
      <vt:lpstr>Consolas</vt:lpstr>
      <vt:lpstr>TechComputer_16x9</vt:lpstr>
      <vt:lpstr>夢想的起點</vt:lpstr>
      <vt:lpstr>零組件 v.s 周邊</vt:lpstr>
      <vt:lpstr>零組件 v.s 周邊</vt:lpstr>
      <vt:lpstr>容量單位</vt:lpstr>
      <vt:lpstr>中央處理器 (Central Processing Unit)</vt:lpstr>
      <vt:lpstr>主機板 (Mother Board)</vt:lpstr>
      <vt:lpstr>顯示卡 (Graphics Card)</vt:lpstr>
      <vt:lpstr>顯示卡 (Graphics Card)</vt:lpstr>
      <vt:lpstr>主記憶體 (Main Memory)</vt:lpstr>
      <vt:lpstr>主記憶體 (Main Memory)</vt:lpstr>
      <vt:lpstr>主記憶體 (Main Memory)</vt:lpstr>
      <vt:lpstr>主記憶體 (Main Memory)</vt:lpstr>
      <vt:lpstr>傳統硬碟 (Hard Disk Drive)</vt:lpstr>
      <vt:lpstr>固態硬碟 (Solid State Drive)</vt:lpstr>
      <vt:lpstr>HDD  vs  SSD</vt:lpstr>
      <vt:lpstr>HDD  vs  SSD</vt:lpstr>
      <vt:lpstr>RAM  vs  硬碟</vt:lpstr>
      <vt:lpstr>硬碟-RAM-CPU</vt:lpstr>
      <vt:lpstr>硬碟-RAM-CPU</vt:lpstr>
      <vt:lpstr>電源供應器 (Power Supply)</vt:lpstr>
      <vt:lpstr>電腦的天敵</vt:lpstr>
      <vt:lpstr>電腦的天敵</vt:lpstr>
      <vt:lpstr>電腦的天敵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2015-04-26T09:19:43Z</dcterms:created>
  <dcterms:modified xsi:type="dcterms:W3CDTF">2015-07-11T20:10:30Z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